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04" r:id="rId1"/>
  </p:sldMasterIdLst>
  <p:sldIdLst>
    <p:sldId id="256" r:id="rId2"/>
    <p:sldId id="270" r:id="rId3"/>
    <p:sldId id="271" r:id="rId4"/>
    <p:sldId id="272" r:id="rId5"/>
    <p:sldId id="277" r:id="rId6"/>
    <p:sldId id="273" r:id="rId7"/>
    <p:sldId id="274" r:id="rId8"/>
    <p:sldId id="275" r:id="rId9"/>
    <p:sldId id="276" r:id="rId10"/>
    <p:sldId id="278" r:id="rId11"/>
    <p:sldId id="279" r:id="rId12"/>
    <p:sldId id="296" r:id="rId13"/>
    <p:sldId id="297" r:id="rId14"/>
    <p:sldId id="282" r:id="rId15"/>
    <p:sldId id="283" r:id="rId16"/>
    <p:sldId id="285" r:id="rId17"/>
    <p:sldId id="284" r:id="rId18"/>
    <p:sldId id="2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 varScale="1">
        <p:scale>
          <a:sx n="119" d="100"/>
          <a:sy n="119" d="100"/>
        </p:scale>
        <p:origin x="216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903646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378776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237289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115117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AM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423459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307617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8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4585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315459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185412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173305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AM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3473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https://img.freepik.com/free-photo/friends-talking-smiling-get-together_23-2149187027.jpg?semt=ais_hybrid&amp;w=740&amp;q=8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https://media.istockphoto.com/id/1396454958/photo/guy-and-his-dog-golden-retriever-nature.jpg?s=612x612&amp;w=0&amp;k=20&amp;c=PW3rUP77EWXrkSEGoqEKjVy0Bi3xAe5qlodGexfY4j0=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static.vecteezy.com/system/resources/thumbnails/050/786/402/small/sun-shining-through-fog-and-trees-in-magical-forest-at-sunrise-photo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https://media.istockphoto.com/id/1674406047/photo/happy-men-feeling-free-looking-up-to-the-trees-in-forest-setting.jpg?s=612x612&amp;w=0&amp;k=20&amp;c=kj09yKwjfbcctOG39zaN7Zea3FkRHYoINgUcHWycSfE=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https://media.istockphoto.com/id/1325863219/photo/playing-time.jpg?s=612x612&amp;w=0&amp;k=20&amp;c=xzOv7QYm80b3zH04y_HXapqpa4Y2RcBQXYM5_c2LQ_s=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https://plus.unsplash.com/premium_photo-1723701618291-7b91164e28b0?fm=jpg&amp;q=60&amp;w=3000&amp;ixlib=rb-4.1.0&amp;ixid=M3wxMjA3fDB8MHxwaG90by1wYWdlfHx8fGVufDB8fHx8fA%3D%3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https://media.istockphoto.com/id/1335390660/photo/mature-adult-caucasian-man-teacher-walking-in-class-to-monitor-multiracial-group-of-students.jpg?s=612x612&amp;w=0&amp;k=20&amp;c=XsOGdN1fkX2m-UsdgDsPTeff0NWziXShWUUCs63K20A=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https://images.unsplash.com/photo-1513694203232-719a280e022f?fm=jpg&amp;q=60&amp;w=3000&amp;ixlib=rb-4.1.0&amp;ixid=M3wxMjA3fDB8MHxzZWFyY2h8Mnx8cm9vbXxlbnwwfHwwfHx8MA%3D%3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112E462-E3AB-27DF-0FCE-7AD6F0CC3D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y-AM" dirty="0"/>
              <a:t>Հ</a:t>
            </a:r>
            <a:r>
              <a:rPr lang="en-AM" dirty="0"/>
              <a:t>ա</a:t>
            </a:r>
            <a:r>
              <a:rPr lang="hy-AM" dirty="0"/>
              <a:t>ղորդակցման հմտություններ </a:t>
            </a:r>
            <a:endParaRPr lang="en-AM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479B192-475D-974D-E936-E889F7118F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hy-AM" sz="2400" dirty="0"/>
              <a:t>Դաս 1</a:t>
            </a:r>
            <a:r>
              <a:rPr lang="en-US" sz="2400" dirty="0"/>
              <a:t>-</a:t>
            </a:r>
            <a:r>
              <a:rPr lang="hy-AM" sz="2400" dirty="0"/>
              <a:t>ին</a:t>
            </a:r>
          </a:p>
          <a:p>
            <a:r>
              <a:rPr lang="hy-AM" sz="2400" dirty="0"/>
              <a:t>Հաղորդակցման սահմանում</a:t>
            </a:r>
            <a:r>
              <a:rPr lang="hy-AM" sz="2400"/>
              <a:t>, </a:t>
            </a:r>
            <a:r>
              <a:rPr lang="en-US" sz="2400"/>
              <a:t>բ</a:t>
            </a:r>
            <a:r>
              <a:rPr lang="hy-AM" sz="2400" dirty="0"/>
              <a:t>աղադրիչներ և գործընթաց</a:t>
            </a:r>
            <a:endParaRPr lang="en-AM" sz="2400" dirty="0"/>
          </a:p>
          <a:p>
            <a:endParaRPr lang="en-AM" sz="2400" dirty="0"/>
          </a:p>
        </p:txBody>
      </p:sp>
    </p:spTree>
    <p:extLst>
      <p:ext uri="{BB962C8B-B14F-4D97-AF65-F5344CB8AC3E}">
        <p14:creationId xmlns:p14="http://schemas.microsoft.com/office/powerpoint/2010/main" val="944501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522FDAA-3875-759D-2ED5-7DFC996ABA73}"/>
              </a:ext>
            </a:extLst>
          </p:cNvPr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hy-AM"/>
              <a:t>Իսկ սա հաղորդակցում է</a:t>
            </a:r>
            <a:endParaRPr lang="en-AM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FDA38A3-480E-E05F-2F62-2E412C3F1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M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EA46B4B-7201-5F82-CA40-DCD7B05ED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M"/>
          </a:p>
        </p:txBody>
      </p:sp>
      <p:pic>
        <p:nvPicPr>
          <p:cNvPr id="8193" name="Picture 6" descr="Friends talking Photos - Download Free High-Quality Pictures | Freepik">
            <a:extLst>
              <a:ext uri="{FF2B5EF4-FFF2-40B4-BE49-F238E27FC236}">
                <a16:creationId xmlns:a16="http://schemas.microsoft.com/office/drawing/2014/main" id="{CA5B7ECA-1A71-A25B-6A1B-693ACF185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565" y="2093976"/>
            <a:ext cx="5454870" cy="362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60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522FDAA-3875-759D-2ED5-7DFC996ABA73}"/>
              </a:ext>
            </a:extLst>
          </p:cNvPr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hy-AM"/>
              <a:t>Իսկ սա հաղորդակցում է</a:t>
            </a:r>
            <a:endParaRPr lang="en-AM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FDA38A3-480E-E05F-2F62-2E412C3F1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M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EA46B4B-7201-5F82-CA40-DCD7B05ED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M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91481E-33FD-3E34-B535-A53A0643B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M"/>
          </a:p>
        </p:txBody>
      </p:sp>
      <p:pic>
        <p:nvPicPr>
          <p:cNvPr id="10241" name="Picture 8" descr="156,000+ Happy Dog And Owner Stock Photos, Pictures &amp; Royalty-Free Images -  iStock | Happy dog and owner in park">
            <a:extLst>
              <a:ext uri="{FF2B5EF4-FFF2-40B4-BE49-F238E27FC236}">
                <a16:creationId xmlns:a16="http://schemas.microsoft.com/office/drawing/2014/main" id="{EFB35603-DD95-25AD-5233-7C14B1FE6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221" y="1984495"/>
            <a:ext cx="5139559" cy="341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408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FCEEC-C457-5BB0-FA33-AF93FC5E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Հաղորդակցման բաղադրիչներ</a:t>
            </a:r>
            <a:endParaRPr lang="en-AM" dirty="0"/>
          </a:p>
        </p:txBody>
      </p:sp>
    </p:spTree>
    <p:extLst>
      <p:ext uri="{BB962C8B-B14F-4D97-AF65-F5344CB8AC3E}">
        <p14:creationId xmlns:p14="http://schemas.microsoft.com/office/powerpoint/2010/main" val="1458249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C598-6981-818F-4843-900F399F3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y-AM" sz="4800" dirty="0">
                <a:solidFill>
                  <a:schemeClr val="accent1">
                    <a:lumMod val="50000"/>
                  </a:schemeClr>
                </a:solidFill>
              </a:rPr>
              <a:t>Հաղորդակցման գործընթացի բաղադրիչներ</a:t>
            </a:r>
            <a:br>
              <a:rPr lang="hy-AM" sz="4800" dirty="0">
                <a:solidFill>
                  <a:schemeClr val="accent1">
                    <a:lumMod val="50000"/>
                  </a:schemeClr>
                </a:solidFill>
              </a:rPr>
            </a:br>
            <a:endParaRPr lang="en-AM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F71D7C-8AF4-7678-4814-8837E6B0C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"/>
            </a:pPr>
            <a:r>
              <a:rPr lang="hy-AM" sz="2000" dirty="0">
                <a:effectLst/>
                <a:latin typeface="Sylfaen" pitchFamily="18" charset="0"/>
                <a:ea typeface="Calibri" panose="020F0502020204030204" pitchFamily="34" charset="0"/>
                <a:cs typeface="Sylfaen" pitchFamily="18" charset="0"/>
              </a:rPr>
              <a:t>Մ</a:t>
            </a:r>
            <a:r>
              <a:rPr lang="hy-AM" sz="2000" dirty="0">
                <a:effectLst/>
                <a:latin typeface="Sylfae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ասնակիցներ (հաղորդագրությունն ուղարկող և ստացող</a:t>
            </a:r>
            <a:r>
              <a:rPr lang="en-US" sz="2000" dirty="0">
                <a:effectLst/>
                <a:latin typeface="Sylfae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AM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"/>
            </a:pPr>
            <a:r>
              <a:rPr lang="hy-AM" sz="2000" dirty="0">
                <a:effectLst/>
                <a:latin typeface="Sylfae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Հաղորդագրություն</a:t>
            </a:r>
            <a:r>
              <a:rPr lang="en-US" sz="2000" dirty="0">
                <a:effectLst/>
                <a:latin typeface="Sylfae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y-AM" sz="2000" dirty="0">
                <a:effectLst/>
                <a:latin typeface="Sylfae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տեղեկատվություն, որը փոխանցվում է հաղորդակցման ընթացքում</a:t>
            </a:r>
            <a:r>
              <a:rPr lang="en-US" sz="2000" dirty="0">
                <a:effectLst/>
                <a:latin typeface="Sylfae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y-AM" sz="2000" dirty="0">
              <a:effectLst/>
              <a:latin typeface="Sylfae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"/>
            </a:pPr>
            <a:r>
              <a:rPr lang="hy-AM" dirty="0">
                <a:latin typeface="Sylfae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Հաղորդակցման փոխանցման ուղի</a:t>
            </a:r>
            <a:endParaRPr lang="hy-AM" sz="2000" dirty="0">
              <a:effectLst/>
              <a:latin typeface="Sylfae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"/>
            </a:pPr>
            <a:r>
              <a:rPr lang="hy-AM" dirty="0">
                <a:latin typeface="Sylfae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Հ</a:t>
            </a:r>
            <a:r>
              <a:rPr lang="hy-AM" sz="2000" dirty="0">
                <a:effectLst/>
                <a:latin typeface="Sylfae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ետադարձ կապ</a:t>
            </a:r>
            <a:endParaRPr lang="en-AM" dirty="0"/>
          </a:p>
        </p:txBody>
      </p:sp>
    </p:spTree>
    <p:extLst>
      <p:ext uri="{BB962C8B-B14F-4D97-AF65-F5344CB8AC3E}">
        <p14:creationId xmlns:p14="http://schemas.microsoft.com/office/powerpoint/2010/main" val="288341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FCEEC-C457-5BB0-FA33-AF93FC5E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Հաղորդակցման </a:t>
            </a:r>
            <a:r>
              <a:rPr lang="en-US" dirty="0" err="1"/>
              <a:t>գ</a:t>
            </a:r>
            <a:r>
              <a:rPr lang="hy-AM" dirty="0"/>
              <a:t>ործընթաց</a:t>
            </a:r>
            <a:endParaRPr lang="en-AM" dirty="0"/>
          </a:p>
        </p:txBody>
      </p:sp>
    </p:spTree>
    <p:extLst>
      <p:ext uri="{BB962C8B-B14F-4D97-AF65-F5344CB8AC3E}">
        <p14:creationId xmlns:p14="http://schemas.microsoft.com/office/powerpoint/2010/main" val="2989672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4308264-EB1F-C26C-0E35-4B456300A927}"/>
              </a:ext>
            </a:extLst>
          </p:cNvPr>
          <p:cNvGrpSpPr/>
          <p:nvPr/>
        </p:nvGrpSpPr>
        <p:grpSpPr>
          <a:xfrm>
            <a:off x="226614" y="1608015"/>
            <a:ext cx="11738772" cy="4099191"/>
            <a:chOff x="249021" y="1463333"/>
            <a:chExt cx="11738772" cy="4099191"/>
          </a:xfrm>
        </p:grpSpPr>
        <p:sp>
          <p:nvSpPr>
            <p:cNvPr id="5" name="Curved Left Arrow 4">
              <a:extLst>
                <a:ext uri="{FF2B5EF4-FFF2-40B4-BE49-F238E27FC236}">
                  <a16:creationId xmlns:a16="http://schemas.microsoft.com/office/drawing/2014/main" id="{921A9F14-815C-CA76-B393-00B8D24532F2}"/>
                </a:ext>
              </a:extLst>
            </p:cNvPr>
            <p:cNvSpPr/>
            <p:nvPr/>
          </p:nvSpPr>
          <p:spPr>
            <a:xfrm rot="5400000">
              <a:off x="5129721" y="102079"/>
              <a:ext cx="1797811" cy="8787366"/>
            </a:xfrm>
            <a:prstGeom prst="curvedLeftArrow">
              <a:avLst>
                <a:gd name="adj1" fmla="val 16354"/>
                <a:gd name="adj2" fmla="val 50000"/>
                <a:gd name="adj3" fmla="val 35905"/>
              </a:avLst>
            </a:prstGeom>
            <a:solidFill>
              <a:schemeClr val="bg1"/>
            </a:solidFill>
            <a:effectLst>
              <a:glow rad="302024">
                <a:schemeClr val="bg2">
                  <a:alpha val="95564"/>
                </a:schemeClr>
              </a:glow>
            </a:effectLst>
            <a:scene3d>
              <a:camera prst="orthographicFront"/>
              <a:lightRig rig="twoPt" dir="t"/>
            </a:scene3d>
            <a:sp3d prstMaterial="dkEdge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M">
                <a:solidFill>
                  <a:schemeClr val="tx1"/>
                </a:solidFill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432CB3BB-1C1C-87EC-5528-DBB4C23292E4}"/>
                </a:ext>
              </a:extLst>
            </p:cNvPr>
            <p:cNvSpPr/>
            <p:nvPr/>
          </p:nvSpPr>
          <p:spPr>
            <a:xfrm>
              <a:off x="249021" y="2851484"/>
              <a:ext cx="2121566" cy="577516"/>
            </a:xfrm>
            <a:prstGeom prst="roundRect">
              <a:avLst/>
            </a:prstGeom>
            <a:solidFill>
              <a:srgbClr val="00B0F0"/>
            </a:solidFill>
            <a:effectLst>
              <a:glow rad="127000">
                <a:schemeClr val="bg1">
                  <a:lumMod val="65000"/>
                  <a:alpha val="89959"/>
                </a:schemeClr>
              </a:glow>
              <a:outerShdw blurRad="50800" dist="50800" dir="5400000" algn="ctr" rotWithShape="0">
                <a:srgbClr val="000000">
                  <a:alpha val="61543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y-AM" b="1" dirty="0">
                  <a:solidFill>
                    <a:schemeClr val="bg1"/>
                  </a:solidFill>
                </a:rPr>
                <a:t>Ուղարկող</a:t>
              </a:r>
              <a:endParaRPr lang="en-AM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DB67035D-CC01-04CD-98EC-9B2732C0F1B7}"/>
                </a:ext>
              </a:extLst>
            </p:cNvPr>
            <p:cNvSpPr/>
            <p:nvPr/>
          </p:nvSpPr>
          <p:spPr>
            <a:xfrm>
              <a:off x="2311031" y="1629771"/>
              <a:ext cx="2121566" cy="577516"/>
            </a:xfrm>
            <a:prstGeom prst="roundRect">
              <a:avLst/>
            </a:prstGeom>
            <a:solidFill>
              <a:srgbClr val="00B0F0"/>
            </a:solidFill>
            <a:effectLst>
              <a:glow rad="127000">
                <a:schemeClr val="bg1">
                  <a:lumMod val="65000"/>
                  <a:alpha val="89959"/>
                </a:schemeClr>
              </a:glow>
              <a:outerShdw blurRad="50800" dist="50800" dir="5400000" algn="ctr" rotWithShape="0">
                <a:srgbClr val="000000">
                  <a:alpha val="61543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y-AM" b="1" dirty="0">
                  <a:solidFill>
                    <a:schemeClr val="bg1"/>
                  </a:solidFill>
                </a:rPr>
                <a:t>Կոդավորում</a:t>
              </a:r>
            </a:p>
            <a:p>
              <a:pPr algn="ctr"/>
              <a:r>
                <a:rPr lang="hy-AM" b="1" dirty="0">
                  <a:solidFill>
                    <a:schemeClr val="bg1"/>
                  </a:solidFill>
                </a:rPr>
                <a:t>Ծածկագրում </a:t>
              </a:r>
              <a:endParaRPr lang="en-AM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F9E70CD6-0A5A-44D7-1CF5-1F6640FB9C6E}"/>
                </a:ext>
              </a:extLst>
            </p:cNvPr>
            <p:cNvSpPr/>
            <p:nvPr/>
          </p:nvSpPr>
          <p:spPr>
            <a:xfrm>
              <a:off x="8453120" y="1623459"/>
              <a:ext cx="2378241" cy="57751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glow rad="127000">
                <a:schemeClr val="bg1">
                  <a:lumMod val="65000"/>
                  <a:alpha val="96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y-AM" b="1" dirty="0">
                  <a:solidFill>
                    <a:schemeClr val="bg1"/>
                  </a:solidFill>
                </a:rPr>
                <a:t>Ապակոդավորում</a:t>
              </a:r>
            </a:p>
            <a:p>
              <a:pPr algn="ctr"/>
              <a:r>
                <a:rPr lang="hy-AM" b="1" dirty="0">
                  <a:solidFill>
                    <a:schemeClr val="bg1"/>
                  </a:solidFill>
                </a:rPr>
                <a:t>Ապածածկագրում</a:t>
              </a:r>
              <a:endParaRPr lang="en-AM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B5E00D2-B87F-4B7E-AF88-DFC665382D92}"/>
                </a:ext>
              </a:extLst>
            </p:cNvPr>
            <p:cNvSpPr/>
            <p:nvPr/>
          </p:nvSpPr>
          <p:spPr>
            <a:xfrm>
              <a:off x="9866228" y="2822323"/>
              <a:ext cx="2121565" cy="57751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glow rad="127000">
                <a:schemeClr val="bg1">
                  <a:lumMod val="65000"/>
                  <a:alpha val="96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y-AM" b="1" dirty="0">
                  <a:solidFill>
                    <a:schemeClr val="bg1"/>
                  </a:solidFill>
                </a:rPr>
                <a:t>Ստացող</a:t>
              </a:r>
              <a:endParaRPr lang="en-AM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158ED86E-786B-0F89-979F-5B55D20AAF5A}"/>
                </a:ext>
              </a:extLst>
            </p:cNvPr>
            <p:cNvSpPr/>
            <p:nvPr/>
          </p:nvSpPr>
          <p:spPr>
            <a:xfrm>
              <a:off x="5280318" y="4652134"/>
              <a:ext cx="2378241" cy="910390"/>
            </a:xfrm>
            <a:prstGeom prst="roundRect">
              <a:avLst/>
            </a:prstGeom>
            <a:solidFill>
              <a:srgbClr val="002060"/>
            </a:solidFill>
            <a:effectLst>
              <a:glow rad="127000">
                <a:schemeClr val="bg1">
                  <a:lumMod val="65000"/>
                  <a:alpha val="96000"/>
                </a:schemeClr>
              </a:glow>
              <a:outerShdw blurRad="50800" dist="50800" dir="5400000" algn="ctr" rotWithShape="0">
                <a:srgbClr val="000000">
                  <a:alpha val="86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y-AM" b="1" dirty="0">
                  <a:solidFill>
                    <a:schemeClr val="bg1"/>
                  </a:solidFill>
                </a:rPr>
                <a:t>Հետադարձ</a:t>
              </a:r>
            </a:p>
            <a:p>
              <a:pPr algn="ctr"/>
              <a:r>
                <a:rPr lang="hy-AM" b="1" dirty="0">
                  <a:solidFill>
                    <a:schemeClr val="bg1"/>
                  </a:solidFill>
                </a:rPr>
                <a:t>կապ</a:t>
              </a:r>
              <a:endParaRPr lang="en-AM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913E69E8-EE0F-E54C-C913-5D7B2F11C7CD}"/>
                </a:ext>
              </a:extLst>
            </p:cNvPr>
            <p:cNvSpPr/>
            <p:nvPr/>
          </p:nvSpPr>
          <p:spPr>
            <a:xfrm>
              <a:off x="5280318" y="1463333"/>
              <a:ext cx="2378241" cy="910391"/>
            </a:xfrm>
            <a:prstGeom prst="roundRect">
              <a:avLst/>
            </a:prstGeom>
            <a:solidFill>
              <a:srgbClr val="002060"/>
            </a:solidFill>
            <a:effectLst>
              <a:glow rad="127000">
                <a:schemeClr val="bg1">
                  <a:lumMod val="85000"/>
                </a:schemeClr>
              </a:glow>
              <a:outerShdw dist="50800" dir="5400000" algn="ctr" rotWithShape="0">
                <a:srgbClr val="000000">
                  <a:alpha val="98000"/>
                </a:srgbClr>
              </a:outerShdw>
              <a:softEdge rad="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y-AM" dirty="0"/>
                <a:t>Հաղորդագրություն</a:t>
              </a:r>
              <a:endParaRPr lang="en-AM" dirty="0"/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C6EDC900-5A2F-D4BD-DF0B-75DAD9A70C3F}"/>
                </a:ext>
              </a:extLst>
            </p:cNvPr>
            <p:cNvSpPr/>
            <p:nvPr/>
          </p:nvSpPr>
          <p:spPr>
            <a:xfrm rot="18611813">
              <a:off x="1668074" y="2275165"/>
              <a:ext cx="590669" cy="36094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3366"/>
              </a:solidFill>
            </a:ln>
            <a:effectLst>
              <a:reflection endPos="0" dist="50800" dir="5400000" sy="-100000" algn="bl" rotWithShape="0"/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 extrusionH="76200" prstMaterial="dkEdge">
              <a:bevelT w="127000"/>
              <a:bevelB h="38100"/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M"/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FB5778C1-0CE5-B22B-445B-69DC1BDD13F1}"/>
                </a:ext>
              </a:extLst>
            </p:cNvPr>
            <p:cNvSpPr/>
            <p:nvPr/>
          </p:nvSpPr>
          <p:spPr>
            <a:xfrm>
              <a:off x="4561123" y="1784179"/>
              <a:ext cx="590669" cy="36094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3366"/>
              </a:solidFill>
            </a:ln>
            <a:effectLst>
              <a:reflection endPos="0" dist="50800" dir="5400000" sy="-100000" algn="bl" rotWithShape="0"/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 extrusionH="76200" prstMaterial="dkEdge">
              <a:bevelT w="127000"/>
              <a:bevelB h="38100"/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M"/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A67D162E-2098-57E8-848F-D4D7919C2DFB}"/>
                </a:ext>
              </a:extLst>
            </p:cNvPr>
            <p:cNvSpPr/>
            <p:nvPr/>
          </p:nvSpPr>
          <p:spPr>
            <a:xfrm>
              <a:off x="7787085" y="1752625"/>
              <a:ext cx="590669" cy="36094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3366"/>
              </a:solidFill>
            </a:ln>
            <a:effectLst>
              <a:reflection endPos="0" dist="50800" dir="5400000" sy="-100000" algn="bl" rotWithShape="0"/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 extrusionH="76200" prstMaterial="dkEdge">
              <a:bevelT w="127000"/>
              <a:bevelB h="38100"/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M"/>
            </a:p>
          </p:txBody>
        </p:sp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42765060-7771-9FC1-0D3B-2330F0358A20}"/>
                </a:ext>
              </a:extLst>
            </p:cNvPr>
            <p:cNvSpPr/>
            <p:nvPr/>
          </p:nvSpPr>
          <p:spPr>
            <a:xfrm rot="2245528">
              <a:off x="9570894" y="2343307"/>
              <a:ext cx="590669" cy="36094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003366"/>
              </a:solidFill>
            </a:ln>
            <a:effectLst>
              <a:reflection endPos="0" dist="50800" dir="5400000" sy="-100000" algn="bl" rotWithShape="0"/>
            </a:effectLst>
            <a:scene3d>
              <a:camera prst="orthographicFront"/>
              <a:lightRig rig="threePt" dir="t">
                <a:rot lat="0" lon="0" rev="3000000"/>
              </a:lightRig>
            </a:scene3d>
            <a:sp3d extrusionH="76200" prstMaterial="dkEdge">
              <a:bevelT w="127000"/>
              <a:bevelB h="38100"/>
              <a:extrusionClr>
                <a:schemeClr val="accent1">
                  <a:lumMod val="60000"/>
                  <a:lumOff val="40000"/>
                </a:schemeClr>
              </a:extrusion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M"/>
            </a:p>
          </p:txBody>
        </p:sp>
      </p:grpSp>
    </p:spTree>
    <p:extLst>
      <p:ext uri="{BB962C8B-B14F-4D97-AF65-F5344CB8AC3E}">
        <p14:creationId xmlns:p14="http://schemas.microsoft.com/office/powerpoint/2010/main" val="3926885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DFD8E3-9E12-567D-76DC-216BCAD0EDA1}"/>
              </a:ext>
            </a:extLst>
          </p:cNvPr>
          <p:cNvSpPr txBox="1"/>
          <p:nvPr/>
        </p:nvSpPr>
        <p:spPr>
          <a:xfrm>
            <a:off x="2242970" y="2346080"/>
            <a:ext cx="89880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y-AM" sz="28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Հ</a:t>
            </a:r>
            <a:r>
              <a:rPr lang="hy-AM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աղորդակցման ո՞ր բաղադրիչն է պակասում տվյալ իրավիճակում, որպեսզի </a:t>
            </a:r>
            <a:r>
              <a:rPr lang="hy-AM" sz="2800" dirty="0">
                <a:solidFill>
                  <a:schemeClr val="tx1">
                    <a:lumMod val="50000"/>
                    <a:lumOff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հաղորդակցումը համարվի առավել </a:t>
            </a:r>
            <a:r>
              <a:rPr lang="hy-AM" sz="280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ամբողջական և արդյունավետ</a:t>
            </a:r>
            <a:r>
              <a:rPr lang="hy-AM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։</a:t>
            </a:r>
            <a:r>
              <a:rPr lang="en-AM" sz="28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 </a:t>
            </a:r>
            <a:endParaRPr lang="en-AM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07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BAB37C-4EDF-B47F-540F-82F0B54C23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186" y="1165902"/>
            <a:ext cx="8510794" cy="452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0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752C9D-9800-3872-7C3B-FB7E28BF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Մինչ հաջորդ հանդիպում</a:t>
            </a:r>
            <a:endParaRPr lang="en-AM" dirty="0"/>
          </a:p>
        </p:txBody>
      </p:sp>
    </p:spTree>
    <p:extLst>
      <p:ext uri="{BB962C8B-B14F-4D97-AF65-F5344CB8AC3E}">
        <p14:creationId xmlns:p14="http://schemas.microsoft.com/office/powerpoint/2010/main" val="3206787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C598-6981-818F-4843-900F399F3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Ինչ է հաղորդակցումը </a:t>
            </a:r>
            <a:endParaRPr lang="en-A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93F65-7B4E-FDCE-5B28-92C13C76F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y-AM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Հաղորդակցումը մարդկանց միջև տեղեկատվության փոխանակման և փոխհարաբերությունների կառուցման և հաստատման գործընթաց է: </a:t>
            </a:r>
          </a:p>
          <a:p>
            <a:pPr>
              <a:lnSpc>
                <a:spcPct val="150000"/>
              </a:lnSpc>
            </a:pPr>
            <a:r>
              <a:rPr lang="hy-AM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Այն անընդհատ գործընթաց է, որը գոյություն ունի ամեն վայրկյան։</a:t>
            </a:r>
            <a:r>
              <a:rPr lang="en-AM" dirty="0">
                <a:effectLst/>
              </a:rPr>
              <a:t> </a:t>
            </a:r>
            <a:endParaRPr lang="en-AM" dirty="0"/>
          </a:p>
        </p:txBody>
      </p:sp>
    </p:spTree>
    <p:extLst>
      <p:ext uri="{BB962C8B-B14F-4D97-AF65-F5344CB8AC3E}">
        <p14:creationId xmlns:p14="http://schemas.microsoft.com/office/powerpoint/2010/main" val="1222369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D78D8-A16B-8080-805C-82FF55219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Հաղորդակցման նպատակներ</a:t>
            </a:r>
            <a:endParaRPr lang="en-A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E891A-070E-97C2-23D4-D6AAC8932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y-AM" sz="18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Հաղորդակցումը մարդկային հիմնական պահանջմունքներից մեկն է և այն օգնում է մեզ ՝</a:t>
            </a:r>
            <a:endParaRPr lang="en-AM" sz="18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y-AM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ստանալ և փոխանցել տարաբնույթ տեղեկատվություն,</a:t>
            </a:r>
            <a:endParaRPr lang="en-AM" sz="18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y-AM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կառուցել միջանձնային փոխհարաբերություններ,</a:t>
            </a:r>
            <a:endParaRPr lang="en-AM" sz="18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y-AM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լիարժեք պատկերացում կազմել սեփական անձի մասին,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hy-AM" sz="18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ճանաչել ուրիշներին</a:t>
            </a:r>
            <a:r>
              <a:rPr lang="hy-AM" sz="18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։</a:t>
            </a:r>
            <a:endParaRPr lang="en-AM" sz="18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AM" sz="18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AM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31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0AC1-2F26-2A79-38F6-CF74EB34E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Իսկ սա հաղորդակցում է</a:t>
            </a:r>
            <a:endParaRPr lang="en-AM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BF38703-87EF-B0FD-C103-5A79E2C51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M"/>
          </a:p>
        </p:txBody>
      </p:sp>
      <p:pic>
        <p:nvPicPr>
          <p:cNvPr id="1025" name="Picture 1" descr="Sun Forest Stock Photos, Images and Backgrounds for Free Download">
            <a:extLst>
              <a:ext uri="{FF2B5EF4-FFF2-40B4-BE49-F238E27FC236}">
                <a16:creationId xmlns:a16="http://schemas.microsoft.com/office/drawing/2014/main" id="{5C2C103F-FEFC-7EA9-D40D-B3B1415BD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984" y="2093976"/>
            <a:ext cx="6144032" cy="343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204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B038E4C-C647-A7A2-6081-4FE1D74B2B29}"/>
              </a:ext>
            </a:extLst>
          </p:cNvPr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hy-AM"/>
              <a:t>Իսկ սա հաղորդակցում է</a:t>
            </a:r>
            <a:endParaRPr lang="en-AM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1651729-0CE8-BF25-44BE-DA2BE9A05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M"/>
          </a:p>
        </p:txBody>
      </p:sp>
      <p:pic>
        <p:nvPicPr>
          <p:cNvPr id="6145" name="Picture 4" descr="3,400+ Man Looking Up At Tree Stock Photos, Pictures &amp; Royalty-Free Images  - iStock | Treehouse, Building a treehouse">
            <a:extLst>
              <a:ext uri="{FF2B5EF4-FFF2-40B4-BE49-F238E27FC236}">
                <a16:creationId xmlns:a16="http://schemas.microsoft.com/office/drawing/2014/main" id="{4BD73499-F24C-2766-F8AC-55656D9A4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052" y="2097549"/>
            <a:ext cx="5553896" cy="355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908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189C6A-524A-A5BC-F543-1FA5F5A09659}"/>
              </a:ext>
            </a:extLst>
          </p:cNvPr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hy-AM"/>
              <a:t>Իսկ սա հաղորդակցում է</a:t>
            </a:r>
            <a:endParaRPr lang="en-AM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DB170F1-22E4-5927-90F4-79CD758BB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M"/>
          </a:p>
        </p:txBody>
      </p:sp>
      <p:pic>
        <p:nvPicPr>
          <p:cNvPr id="2049" name="Picture 2" descr="2,402,100+ Children Playing Stock Photos, Pictures &amp; Royalty-Free Images -  iStock | Children playing outside, Children playing at school, Children">
            <a:extLst>
              <a:ext uri="{FF2B5EF4-FFF2-40B4-BE49-F238E27FC236}">
                <a16:creationId xmlns:a16="http://schemas.microsoft.com/office/drawing/2014/main" id="{52DD3AC8-E69C-A53C-FD2C-552BCA2FE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655" y="1933903"/>
            <a:ext cx="5780691" cy="385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81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ED921E-7430-D5DA-BC64-31ABC9FA4B28}"/>
              </a:ext>
            </a:extLst>
          </p:cNvPr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hy-AM"/>
              <a:t>Իսկ սա հաղորդակցում է</a:t>
            </a:r>
            <a:endParaRPr lang="en-AM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1AE255D-33B9-C00D-E70A-F9436CFFD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M"/>
          </a:p>
        </p:txBody>
      </p:sp>
      <p:pic>
        <p:nvPicPr>
          <p:cNvPr id="3073" name="Picture 10" descr="Unhappy couple not talking to one another photo – People Image on Unsplash">
            <a:extLst>
              <a:ext uri="{FF2B5EF4-FFF2-40B4-BE49-F238E27FC236}">
                <a16:creationId xmlns:a16="http://schemas.microsoft.com/office/drawing/2014/main" id="{A56039FB-0CC1-CAF8-0959-0AA048BFA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75" y="1870094"/>
            <a:ext cx="5638650" cy="376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236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11A5978-4026-6BA8-6203-7EC68E0A300A}"/>
              </a:ext>
            </a:extLst>
          </p:cNvPr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hy-AM"/>
              <a:t>Իսկ սա հաղորդակցում է</a:t>
            </a:r>
            <a:endParaRPr lang="en-AM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157312A-2D15-5F66-6F3A-19A0D61D9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M"/>
          </a:p>
        </p:txBody>
      </p:sp>
      <p:pic>
        <p:nvPicPr>
          <p:cNvPr id="4097" name="Picture 11" descr="8,900+ Teacher Checking The Exam Stock Photos, Pictures &amp; Royalty-Free  Images - iStock">
            <a:extLst>
              <a:ext uri="{FF2B5EF4-FFF2-40B4-BE49-F238E27FC236}">
                <a16:creationId xmlns:a16="http://schemas.microsoft.com/office/drawing/2014/main" id="{A89E5F73-D2F7-A9AA-CA6E-0F5471C3B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731" y="2093976"/>
            <a:ext cx="5118538" cy="341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887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522FDAA-3875-759D-2ED5-7DFC996ABA73}"/>
              </a:ext>
            </a:extLst>
          </p:cNvPr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hy-AM"/>
              <a:t>Իսկ սա հաղորդակցում է</a:t>
            </a:r>
            <a:endParaRPr lang="en-AM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FDA38A3-480E-E05F-2F62-2E412C3F1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M"/>
          </a:p>
        </p:txBody>
      </p:sp>
      <p:pic>
        <p:nvPicPr>
          <p:cNvPr id="5121" name="Picture 9" descr="350+ Room Pictures [4K] | Download Free Images on Unsplash">
            <a:extLst>
              <a:ext uri="{FF2B5EF4-FFF2-40B4-BE49-F238E27FC236}">
                <a16:creationId xmlns:a16="http://schemas.microsoft.com/office/drawing/2014/main" id="{CB494A8B-6019-BE7F-4D65-894801D76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290" y="2093976"/>
            <a:ext cx="5507421" cy="367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430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{38D00AA2-0CC0-A24C-B61A-7B41712407B2}tf10001070</Template>
  <TotalTime>38</TotalTime>
  <Words>169</Words>
  <Application>Microsoft Macintosh PowerPoint</Application>
  <PresentationFormat>Widescreen</PresentationFormat>
  <Paragraphs>38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Bookman Old Style</vt:lpstr>
      <vt:lpstr>Calibri</vt:lpstr>
      <vt:lpstr>Century Gothic</vt:lpstr>
      <vt:lpstr>Rockwell Extra Bold</vt:lpstr>
      <vt:lpstr>Sylfaen</vt:lpstr>
      <vt:lpstr>Times New Roman</vt:lpstr>
      <vt:lpstr>Wingdings</vt:lpstr>
      <vt:lpstr>Wood Type</vt:lpstr>
      <vt:lpstr>Հաղորդակցման հմտություններ </vt:lpstr>
      <vt:lpstr>Ինչ է հաղորդակցումը </vt:lpstr>
      <vt:lpstr>Հաղորդակցման նպատակներ</vt:lpstr>
      <vt:lpstr>Իսկ սա հաղորդակցում 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Հաղորդակցման բաղադրիչներ</vt:lpstr>
      <vt:lpstr>Հաղորդակցման գործընթացի բաղադրիչներ </vt:lpstr>
      <vt:lpstr>Հաղորդակցման գործընթաց</vt:lpstr>
      <vt:lpstr>PowerPoint Presentation</vt:lpstr>
      <vt:lpstr>PowerPoint Presentation</vt:lpstr>
      <vt:lpstr>PowerPoint Presentation</vt:lpstr>
      <vt:lpstr>Մինչ հաջորդ հանդիպում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Հաղորդակցման հմտություններ </dc:title>
  <dc:creator>inespoghosyan@gmail.com</dc:creator>
  <cp:lastModifiedBy>inespoghosyan@gmail.com</cp:lastModifiedBy>
  <cp:revision>9</cp:revision>
  <dcterms:created xsi:type="dcterms:W3CDTF">2025-10-18T16:46:12Z</dcterms:created>
  <dcterms:modified xsi:type="dcterms:W3CDTF">2025-12-22T18:54:08Z</dcterms:modified>
</cp:coreProperties>
</file>